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46" Type="http://schemas.openxmlformats.org/officeDocument/2006/relationships/font" Target="fonts/Lato-bold.fntdata"/><Relationship Id="rId23" Type="http://schemas.openxmlformats.org/officeDocument/2006/relationships/slide" Target="slides/slide18.xml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Lato-boldItalic.fntdata"/><Relationship Id="rId25" Type="http://schemas.openxmlformats.org/officeDocument/2006/relationships/slide" Target="slides/slide20.xml"/><Relationship Id="rId47" Type="http://schemas.openxmlformats.org/officeDocument/2006/relationships/font" Target="fonts/La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5362a18e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5362a18e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a971e6f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a971e6f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a971e6f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a971e6f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a971e6f1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a971e6f1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5362a18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5362a18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a971e6f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a971e6f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a971e6f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a971e6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a971e6f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a971e6f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a971e6f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a971e6f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a0ac9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a0ac9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a23ed18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a23ed18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a0ac9d3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a0ac9d3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a0ac9d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3a0ac9d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a0ac9d3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3a0ac9d3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a0ac9d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3a0ac9d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a23ed18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3a23ed18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a0ac9d3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a0ac9d3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3ad4f26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3ad4f26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a0ac9d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a0ac9d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3a23ed18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3a23ed18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a0ac9d3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3a0ac9d3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1ef497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1ef497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a971e6f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a971e6f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ad4f26c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3ad4f26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ad4f26c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3ad4f26c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5362a18ee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5362a18ee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5362a18e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5362a18e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5362a18ee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5362a18ee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5362a18e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5362a18e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5362a18e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5362a18e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5362a18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5362a18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5362a18e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5362a18e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5362a18e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5362a18e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5362a18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5362a18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5" Type="http://schemas.openxmlformats.org/officeDocument/2006/relationships/image" Target="../media/image4.jpg"/><Relationship Id="rId6" Type="http://schemas.openxmlformats.org/officeDocument/2006/relationships/image" Target="../media/image16.png"/><Relationship Id="rId7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468425" y="1552125"/>
            <a:ext cx="5532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/>
              <a:t>iSearch+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Smart News Search Engine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913525" y="4292800"/>
            <a:ext cx="4087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Group  Members: Yifan Wang, Qi Jiang, Jingyang Guo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Searcher</a:t>
            </a:r>
            <a:endParaRPr b="1" sz="3600"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4295350" y="1693763"/>
            <a:ext cx="4608900" cy="18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Parellel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zh-C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Look up inverted index table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zh-C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Sort the documents 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zh-C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 to users </a:t>
            </a:r>
            <a:endParaRPr sz="2400"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50" y="1896301"/>
            <a:ext cx="2845400" cy="14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Searcher - O</a:t>
            </a:r>
            <a:r>
              <a:rPr b="1" lang="zh-CN" sz="3600"/>
              <a:t>verview  </a:t>
            </a:r>
            <a:endParaRPr b="1" sz="3600"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012950" y="1215525"/>
            <a:ext cx="2658600" cy="32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Inside a search process: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/>
              <a:t>1.  Input and process query string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/>
              <a:t>2.  Search identifiers of relevant documents to the query keywords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800"/>
              <a:t>3.  Search and return document content by the identifiers</a:t>
            </a:r>
            <a:endParaRPr sz="1800"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549" y="1352537"/>
            <a:ext cx="4780350" cy="27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3703863" y="4127550"/>
            <a:ext cx="4715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Google’s Search Engine Architecture (Also ours)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Searcher - Input</a:t>
            </a:r>
            <a:r>
              <a:rPr b="1" lang="zh-CN" sz="3600"/>
              <a:t> Processing </a:t>
            </a:r>
            <a:endParaRPr b="1" sz="1000"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/>
              <a:t>Input: the search content from users(some keywords or sentences)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NLTK Package: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      filter useless content 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      tokenize sentences into some words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400"/>
              <a:t>      generate synonyms(to implement the fuzzy search function)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0" l="0" r="30627" t="0"/>
          <a:stretch/>
        </p:blipFill>
        <p:spPr>
          <a:xfrm>
            <a:off x="295188" y="3629975"/>
            <a:ext cx="8553624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Searcher - Main Process</a:t>
            </a:r>
            <a:endParaRPr b="1" sz="1200"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1297500" y="1543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Typical situation for </a:t>
            </a:r>
            <a:r>
              <a:rPr b="1" lang="zh-CN" sz="2400"/>
              <a:t>parallelization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/>
              <a:t>	(1) Generate </a:t>
            </a:r>
            <a:r>
              <a:rPr b="1" lang="zh-CN" sz="1800"/>
              <a:t>inverted index</a:t>
            </a:r>
            <a:r>
              <a:rPr lang="zh-CN" sz="1800"/>
              <a:t> using Spark parallelly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/>
              <a:t>	(2) Search releveant document identifiers by inverted index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/>
              <a:t>		a) Compute relevance scores parallelly </a:t>
            </a:r>
            <a:endParaRPr sz="18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800"/>
              <a:t>(3)   Search document content using Spark SQL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Storage</a:t>
            </a:r>
            <a:endParaRPr b="1" sz="3600"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2182397"/>
            <a:ext cx="2625525" cy="13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4572000" y="2284925"/>
            <a:ext cx="3381600" cy="13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Inverted index table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Documents</a:t>
            </a:r>
            <a:r>
              <a:rPr lang="zh-CN" sz="2400"/>
              <a:t>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User data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Front end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175" y="1194613"/>
            <a:ext cx="1843600" cy="18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763" y="2932825"/>
            <a:ext cx="2018976" cy="20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349" y="1828600"/>
            <a:ext cx="3592924" cy="210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Front end</a:t>
            </a:r>
            <a:r>
              <a:rPr b="1" lang="zh-CN"/>
              <a:t> </a:t>
            </a:r>
            <a:endParaRPr b="1" sz="3600"/>
          </a:p>
        </p:txBody>
      </p:sp>
      <p:sp>
        <p:nvSpPr>
          <p:cNvPr id="242" name="Google Shape;242;p28"/>
          <p:cNvSpPr txBox="1"/>
          <p:nvPr/>
        </p:nvSpPr>
        <p:spPr>
          <a:xfrm>
            <a:off x="3964600" y="4305175"/>
            <a:ext cx="4036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25" y="1087800"/>
            <a:ext cx="6669974" cy="3652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28"/>
          <p:cNvCxnSpPr/>
          <p:nvPr/>
        </p:nvCxnSpPr>
        <p:spPr>
          <a:xfrm rot="10800000">
            <a:off x="5070800" y="3468350"/>
            <a:ext cx="1092300" cy="28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28"/>
          <p:cNvSpPr txBox="1"/>
          <p:nvPr/>
        </p:nvSpPr>
        <p:spPr>
          <a:xfrm>
            <a:off x="4761150" y="3750650"/>
            <a:ext cx="288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Enter what you are concerned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Front end</a:t>
            </a:r>
            <a:r>
              <a:rPr b="1" lang="zh-CN"/>
              <a:t> 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1515800" y="1117725"/>
            <a:ext cx="6691500" cy="3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52" name="Google Shape;252;p29"/>
          <p:cNvSpPr txBox="1"/>
          <p:nvPr/>
        </p:nvSpPr>
        <p:spPr>
          <a:xfrm>
            <a:off x="3964600" y="4305175"/>
            <a:ext cx="4036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60" y="1117725"/>
            <a:ext cx="6819838" cy="372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9"/>
          <p:cNvCxnSpPr/>
          <p:nvPr/>
        </p:nvCxnSpPr>
        <p:spPr>
          <a:xfrm rot="10800000">
            <a:off x="5098125" y="2289450"/>
            <a:ext cx="1092300" cy="28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9"/>
          <p:cNvSpPr txBox="1"/>
          <p:nvPr/>
        </p:nvSpPr>
        <p:spPr>
          <a:xfrm>
            <a:off x="5245400" y="2571750"/>
            <a:ext cx="2885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Sign-in and Sign-up Page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1" y="1080336"/>
            <a:ext cx="7038897" cy="38545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0000"/>
              </a:srgbClr>
            </a:outerShdw>
          </a:effectLst>
        </p:spPr>
      </p:pic>
      <p:sp>
        <p:nvSpPr>
          <p:cNvPr id="261" name="Google Shape;26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Front end</a:t>
            </a:r>
            <a:endParaRPr b="1" sz="3600"/>
          </a:p>
        </p:txBody>
      </p:sp>
      <p:sp>
        <p:nvSpPr>
          <p:cNvPr id="262" name="Google Shape;262;p30"/>
          <p:cNvSpPr txBox="1"/>
          <p:nvPr/>
        </p:nvSpPr>
        <p:spPr>
          <a:xfrm>
            <a:off x="3964600" y="4305175"/>
            <a:ext cx="4036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63" name="Google Shape;263;p30"/>
          <p:cNvCxnSpPr/>
          <p:nvPr/>
        </p:nvCxnSpPr>
        <p:spPr>
          <a:xfrm flipH="1">
            <a:off x="5644350" y="792000"/>
            <a:ext cx="1174200" cy="118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30"/>
          <p:cNvSpPr txBox="1"/>
          <p:nvPr/>
        </p:nvSpPr>
        <p:spPr>
          <a:xfrm>
            <a:off x="6782125" y="637225"/>
            <a:ext cx="14565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News Title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65" name="Google Shape;265;p30"/>
          <p:cNvCxnSpPr/>
          <p:nvPr/>
        </p:nvCxnSpPr>
        <p:spPr>
          <a:xfrm rot="10800000">
            <a:off x="4440250" y="2435200"/>
            <a:ext cx="858000" cy="411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30"/>
          <p:cNvSpPr txBox="1"/>
          <p:nvPr/>
        </p:nvSpPr>
        <p:spPr>
          <a:xfrm>
            <a:off x="5081725" y="2389350"/>
            <a:ext cx="1700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Preview</a:t>
            </a:r>
            <a:r>
              <a:rPr b="1" lang="zh-CN">
                <a:solidFill>
                  <a:srgbClr val="FF0000"/>
                </a:solidFill>
              </a:rPr>
              <a:t> Content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67" name="Google Shape;267;p30"/>
          <p:cNvCxnSpPr/>
          <p:nvPr/>
        </p:nvCxnSpPr>
        <p:spPr>
          <a:xfrm flipH="1" rot="10800000">
            <a:off x="2640025" y="2786050"/>
            <a:ext cx="341400" cy="443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0"/>
          <p:cNvSpPr txBox="1"/>
          <p:nvPr/>
        </p:nvSpPr>
        <p:spPr>
          <a:xfrm>
            <a:off x="2147925" y="3308725"/>
            <a:ext cx="1700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Publish Date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69" name="Google Shape;269;p30"/>
          <p:cNvCxnSpPr/>
          <p:nvPr/>
        </p:nvCxnSpPr>
        <p:spPr>
          <a:xfrm rot="10800000">
            <a:off x="6063100" y="3119400"/>
            <a:ext cx="618900" cy="30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30"/>
          <p:cNvSpPr txBox="1"/>
          <p:nvPr/>
        </p:nvSpPr>
        <p:spPr>
          <a:xfrm>
            <a:off x="6682000" y="3347263"/>
            <a:ext cx="13602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Read More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Data Miner</a:t>
            </a:r>
            <a:endParaRPr b="1" sz="3600"/>
          </a:p>
        </p:txBody>
      </p:sp>
      <p:sp>
        <p:nvSpPr>
          <p:cNvPr id="276" name="Google Shape;276;p31"/>
          <p:cNvSpPr txBox="1"/>
          <p:nvPr>
            <p:ph idx="1" type="body"/>
          </p:nvPr>
        </p:nvSpPr>
        <p:spPr>
          <a:xfrm>
            <a:off x="1075350" y="1501425"/>
            <a:ext cx="75681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Collected data from searcher is arranged according to certain rules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Data mining algorithms are applied to searched data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1013100" y="546150"/>
            <a:ext cx="79008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Why called “iSearch PLUS”?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1159250" y="1536450"/>
            <a:ext cx="7582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Engine PLUS Data Miner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(1) Search source: 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News articles from major news media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(2) Data miner: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Mine some interesting points using statistical and machine learning techniques from news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4026213" y="4279975"/>
            <a:ext cx="4715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Significance</a:t>
            </a:r>
            <a:endParaRPr b="1" sz="3000"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988175" y="1414350"/>
            <a:ext cx="7838700" cy="14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Humans’ demands for getting up-to-date information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Gigantic quantity of information in news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Extract and analysis valuable data</a:t>
            </a:r>
            <a:endParaRPr sz="2400"/>
          </a:p>
        </p:txBody>
      </p:sp>
      <p:pic>
        <p:nvPicPr>
          <p:cNvPr id="283" name="Google Shape;283;p32"/>
          <p:cNvPicPr preferRelativeResize="0"/>
          <p:nvPr/>
        </p:nvPicPr>
        <p:blipFill rotWithShape="1">
          <a:blip r:embed="rId3">
            <a:alphaModFix/>
          </a:blip>
          <a:srcRect b="4951" l="7515" r="7268" t="5023"/>
          <a:stretch/>
        </p:blipFill>
        <p:spPr>
          <a:xfrm>
            <a:off x="1380150" y="2927750"/>
            <a:ext cx="2868400" cy="21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100" y="2927750"/>
            <a:ext cx="3030900" cy="20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Toolkits</a:t>
            </a:r>
            <a:endParaRPr b="1" sz="3000"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1297498" y="1182307"/>
            <a:ext cx="2156879" cy="1945262"/>
            <a:chOff x="3602812" y="1923275"/>
            <a:chExt cx="2460225" cy="2255900"/>
          </a:xfrm>
        </p:grpSpPr>
        <p:sp>
          <p:nvSpPr>
            <p:cNvPr id="291" name="Google Shape;291;p33"/>
            <p:cNvSpPr/>
            <p:nvPr/>
          </p:nvSpPr>
          <p:spPr>
            <a:xfrm>
              <a:off x="3824925" y="1972400"/>
              <a:ext cx="2016000" cy="207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2" name="Google Shape;29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2812" y="1923275"/>
              <a:ext cx="2460225" cy="2255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Google Shape;2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724" y="2778800"/>
            <a:ext cx="3673600" cy="21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12" y="3349493"/>
            <a:ext cx="3607400" cy="15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5700" y="1226525"/>
            <a:ext cx="3415150" cy="17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Algorithms</a:t>
            </a:r>
            <a:endParaRPr b="1" sz="3000"/>
          </a:p>
        </p:txBody>
      </p:sp>
      <p:sp>
        <p:nvSpPr>
          <p:cNvPr id="301" name="Google Shape;301;p34"/>
          <p:cNvSpPr txBox="1"/>
          <p:nvPr>
            <p:ph idx="1" type="body"/>
          </p:nvPr>
        </p:nvSpPr>
        <p:spPr>
          <a:xfrm>
            <a:off x="988175" y="1414350"/>
            <a:ext cx="7141200" cy="31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Text summarization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sz="2400"/>
              <a:t>TextRank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Speech Tagging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Contrastive Conjunction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zh-CN" sz="2400"/>
              <a:t>(Subj + Verb + Obj, </a:t>
            </a:r>
            <a:r>
              <a:rPr b="1" i="1" lang="zh-CN" sz="2400"/>
              <a:t>but </a:t>
            </a:r>
            <a:r>
              <a:rPr lang="zh-CN" sz="2400"/>
              <a:t>Subj + Verb + Obj)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...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Sentiment Analysis</a:t>
            </a:r>
            <a:endParaRPr b="1" sz="3000"/>
          </a:p>
        </p:txBody>
      </p:sp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1075350" y="1425225"/>
            <a:ext cx="5092500" cy="3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Significance: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Analysis the attitude of media or public towards a topic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Serve as an evaluation for business, policy, literature, sport usages</a:t>
            </a:r>
            <a:endParaRPr sz="2400"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325" y="1438575"/>
            <a:ext cx="2791525" cy="15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1500" y="3040550"/>
            <a:ext cx="2399550" cy="15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Sentiment Analysis</a:t>
            </a:r>
            <a:endParaRPr b="1" sz="3000"/>
          </a:p>
        </p:txBody>
      </p:sp>
      <p:sp>
        <p:nvSpPr>
          <p:cNvPr id="315" name="Google Shape;315;p36"/>
          <p:cNvSpPr txBox="1"/>
          <p:nvPr>
            <p:ph idx="1" type="body"/>
          </p:nvPr>
        </p:nvSpPr>
        <p:spPr>
          <a:xfrm>
            <a:off x="1075350" y="1425225"/>
            <a:ext cx="7568100" cy="31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Collect searched results on one topic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Analysis on each article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Calculates the positive / negative / neural rate for the topic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12213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Sentiment Analysis</a:t>
            </a:r>
            <a:endParaRPr b="1" sz="3000"/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69" y="3226076"/>
            <a:ext cx="8051529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277" y="4204475"/>
            <a:ext cx="6921974" cy="4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75" y="1363250"/>
            <a:ext cx="7968407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274" y="2294575"/>
            <a:ext cx="6921975" cy="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Sentiment Analysis</a:t>
            </a:r>
            <a:endParaRPr b="1" sz="3000"/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175" y="1154660"/>
            <a:ext cx="3093675" cy="29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625" y="1154650"/>
            <a:ext cx="3281150" cy="296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Mapper</a:t>
            </a:r>
            <a:endParaRPr b="1" sz="3000"/>
          </a:p>
        </p:txBody>
      </p:sp>
      <p:sp>
        <p:nvSpPr>
          <p:cNvPr id="337" name="Google Shape;337;p39"/>
          <p:cNvSpPr txBox="1"/>
          <p:nvPr>
            <p:ph idx="1" type="body"/>
          </p:nvPr>
        </p:nvSpPr>
        <p:spPr>
          <a:xfrm>
            <a:off x="922800" y="1425225"/>
            <a:ext cx="4329600" cy="31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Significance: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Get topic heat on different locations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Contributes to business product heat analysis, media / public interest regional research, etc.</a:t>
            </a:r>
            <a:endParaRPr sz="2400"/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950" y="1590900"/>
            <a:ext cx="3706425" cy="225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Mapper</a:t>
            </a:r>
            <a:endParaRPr b="1" sz="3000"/>
          </a:p>
        </p:txBody>
      </p: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1104000" y="1468650"/>
            <a:ext cx="77664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Collect searched results on one topic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Analysis on the location (country, city, ...) information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Calculate the location heat rates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Generate the hotspot map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1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Mapper</a:t>
            </a:r>
            <a:endParaRPr b="1" sz="3000"/>
          </a:p>
        </p:txBody>
      </p:sp>
      <p:pic>
        <p:nvPicPr>
          <p:cNvPr id="350" name="Google Shape;3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75" y="1623100"/>
            <a:ext cx="7618551" cy="10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969575"/>
            <a:ext cx="8839203" cy="630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002950" y="170575"/>
            <a:ext cx="7900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Overall architecture</a:t>
            </a:r>
            <a:endParaRPr b="1" sz="3600"/>
          </a:p>
        </p:txBody>
      </p:sp>
      <p:sp>
        <p:nvSpPr>
          <p:cNvPr id="148" name="Google Shape;148;p15"/>
          <p:cNvSpPr txBox="1"/>
          <p:nvPr/>
        </p:nvSpPr>
        <p:spPr>
          <a:xfrm>
            <a:off x="4026213" y="4127575"/>
            <a:ext cx="4715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1086625" y="1262850"/>
            <a:ext cx="26292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zh-CN" sz="2400">
                <a:solidFill>
                  <a:srgbClr val="FFFFFF"/>
                </a:solidFill>
              </a:rPr>
              <a:t>Front end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zh-CN" sz="2400">
                <a:solidFill>
                  <a:srgbClr val="FFFFFF"/>
                </a:solidFill>
              </a:rPr>
              <a:t>Web server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zh-CN" sz="2400">
                <a:solidFill>
                  <a:srgbClr val="FFFFFF"/>
                </a:solidFill>
              </a:rPr>
              <a:t>Computing Layer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zh-CN" sz="2400">
                <a:solidFill>
                  <a:srgbClr val="FFFFFF"/>
                </a:solidFill>
              </a:rPr>
              <a:t>Storage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3">
            <a:alphaModFix/>
          </a:blip>
          <a:srcRect b="9966" l="7946" r="11706" t="0"/>
          <a:stretch/>
        </p:blipFill>
        <p:spPr>
          <a:xfrm>
            <a:off x="4194325" y="897875"/>
            <a:ext cx="4297266" cy="36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Mapper</a:t>
            </a:r>
            <a:endParaRPr b="1" sz="3000"/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20475"/>
            <a:ext cx="6737577" cy="367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Hot Trend</a:t>
            </a:r>
            <a:endParaRPr b="1" sz="3000"/>
          </a:p>
        </p:txBody>
      </p:sp>
      <p:sp>
        <p:nvSpPr>
          <p:cNvPr id="363" name="Google Shape;363;p43"/>
          <p:cNvSpPr txBox="1"/>
          <p:nvPr>
            <p:ph idx="1" type="body"/>
          </p:nvPr>
        </p:nvSpPr>
        <p:spPr>
          <a:xfrm>
            <a:off x="1104000" y="1186450"/>
            <a:ext cx="77664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Get hot news which contain hot keyword.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Hot keywords are the topic words show frequently among all the news.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With hot news, users can get information about the hottest trend. It is useful!</a:t>
            </a:r>
            <a:endParaRPr sz="2400"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275" y="3314725"/>
            <a:ext cx="5635075" cy="16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type="title"/>
          </p:nvPr>
        </p:nvSpPr>
        <p:spPr>
          <a:xfrm>
            <a:off x="1297500" y="393750"/>
            <a:ext cx="768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Data Miner - </a:t>
            </a:r>
            <a:r>
              <a:rPr b="1" lang="zh-CN" sz="3000"/>
              <a:t>Hot Trend</a:t>
            </a:r>
            <a:endParaRPr b="1" sz="3000"/>
          </a:p>
        </p:txBody>
      </p:sp>
      <p:pic>
        <p:nvPicPr>
          <p:cNvPr id="370" name="Google Shape;3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175" y="1178025"/>
            <a:ext cx="643966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/>
          <p:nvPr>
            <p:ph idx="1" type="body"/>
          </p:nvPr>
        </p:nvSpPr>
        <p:spPr>
          <a:xfrm>
            <a:off x="1297500" y="1420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[1] </a:t>
            </a:r>
            <a:r>
              <a:rPr lang="zh-CN" sz="1200"/>
              <a:t>Brin S, Page L. The anatomy of a large-scale hypertextual web search engine[J]. Computer networks and ISDN systems, 1998, 30(1-7): 107-117.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[2] Thelwall M. A web crawler design for data mining[J]. Journal of Information Science, 2001, 27(5): 319-325.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[3] Paramkusham S. NLTK: THE NATURAL LANGUAGE TOOLKIT[J].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[4] Sauls C, Leithead T, Tokumi R. Synonym and similar word page search: U.S. Patent 7,822,763[P]. 2010-10-26.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[5]  Zaharia, Matei, et al., ``Spark: Cluster computing with working sets.'', HotCloud 10.10-10 (2010): 95.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200"/>
              <a:t>[6] Isele, Robert, et al. "LDspider: An open-source crawling framework for the Web of Linked Data." 9th International Semantic Web Conference (ISWC2010). 2010.</a:t>
            </a:r>
            <a:endParaRPr sz="1200"/>
          </a:p>
        </p:txBody>
      </p:sp>
      <p:sp>
        <p:nvSpPr>
          <p:cNvPr id="376" name="Google Shape;376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References</a:t>
            </a:r>
            <a:endParaRPr b="1"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idx="1" type="body"/>
          </p:nvPr>
        </p:nvSpPr>
        <p:spPr>
          <a:xfrm>
            <a:off x="1297500" y="1338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[7]  Kreps, Jay, Neha Narkhede, and Jun Rao. "Kafka: A distributed messaging system for log processing." Proceedings of the NetDB. 2011.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[8]  Ranjan, Rajiv. "Streaming big data processing in datacenter clouds." IEEE Cloud Computing 1.1 (2014): 78-83.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[9] Pang, Bo, and Lillian Lee. "Opinion mining and sentiment analysis." Foundations and Trends® in Information Retrieval 2.1–2 (2008): 1-135.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[10] Alexander, Carol. Market models: A guide to financial data analysis. John Wiley \&amp; Sons, 2001.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[11] Brin, Sergey, and Lawrence Page. "The anatomy of a large-scale hypertextual web search engine." Computer networks and ISDN systems 30.1-7 (1998): 107-117.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200"/>
              <a:t>[12] Lei, Yuangui, Victoria Uren, and Enrico Motta. "Semsearch: A search engine for the semantic web." International Conference on Knowledge Engineering and Knowledge Management. Springer, Berlin, Heidelberg, 2006.</a:t>
            </a:r>
            <a:endParaRPr sz="1200"/>
          </a:p>
        </p:txBody>
      </p:sp>
      <p:sp>
        <p:nvSpPr>
          <p:cNvPr id="382" name="Google Shape;382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References</a:t>
            </a:r>
            <a:endParaRPr b="1"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idx="1" type="body"/>
          </p:nvPr>
        </p:nvSpPr>
        <p:spPr>
          <a:xfrm>
            <a:off x="3305550" y="2015000"/>
            <a:ext cx="2532900" cy="10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3600"/>
              <a:t>Thank you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Main</a:t>
            </a:r>
            <a:r>
              <a:rPr b="1" lang="zh-CN" sz="3600"/>
              <a:t> flowchart</a:t>
            </a:r>
            <a:endParaRPr b="1" sz="36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788" y="1125250"/>
            <a:ext cx="5224426" cy="35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Technique Stack</a:t>
            </a:r>
            <a:endParaRPr b="1" sz="3600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0" y="1243924"/>
            <a:ext cx="1898100" cy="9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538" y="3189498"/>
            <a:ext cx="3220457" cy="10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563" y="2805550"/>
            <a:ext cx="28860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1875" y="1102100"/>
            <a:ext cx="2260030" cy="11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8600" y="1102100"/>
            <a:ext cx="1484725" cy="14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Web server</a:t>
            </a:r>
            <a:endParaRPr b="1" sz="3600"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350450" y="1492225"/>
            <a:ext cx="64431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CN" sz="3000"/>
              <a:t>Framework: Python Tornado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CN" sz="3000"/>
              <a:t>Deployed platform: AWS EC2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CN" sz="3000"/>
              <a:t>Reverse proxy: Nginx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Web server</a:t>
            </a:r>
            <a:endParaRPr b="1" sz="3600"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1126100" y="1428200"/>
            <a:ext cx="2871000" cy="3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Why Tornado?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/>
              <a:t>Real-time web server: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/>
              <a:t>Tornado was built to support async operations, even earier than Python!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025" y="1749350"/>
            <a:ext cx="3631008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5125200" y="3018700"/>
            <a:ext cx="36309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Tornado: Real Time Web Server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Web server</a:t>
            </a:r>
            <a:endParaRPr b="1" sz="3600"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126100" y="1166675"/>
            <a:ext cx="2764500" cy="3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Why Nginx?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CN" sz="1800"/>
              <a:t>Isolate front end and back end more clearly.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 sz="1800"/>
              <a:t>Load balance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 sz="1800"/>
              <a:t>Simpler to filter data stream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475" y="1555138"/>
            <a:ext cx="4842099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Crawler</a:t>
            </a:r>
            <a:endParaRPr b="1" sz="3600"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075350" y="1501425"/>
            <a:ext cx="75681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Typical parallel computing issue:</a:t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/>
              <a:t>News sources and articles have no relationship with each other.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2400"/>
              <a:t>2.    Use </a:t>
            </a:r>
            <a:r>
              <a:rPr b="1" lang="zh-CN" sz="2400"/>
              <a:t>multi-threaded</a:t>
            </a:r>
            <a:r>
              <a:rPr lang="zh-CN" sz="2400"/>
              <a:t> technique to speed up crawling  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